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13"/>
  </p:notesMasterIdLst>
  <p:sldIdLst>
    <p:sldId id="256" r:id="rId2"/>
    <p:sldId id="311" r:id="rId3"/>
    <p:sldId id="293" r:id="rId4"/>
    <p:sldId id="296" r:id="rId5"/>
    <p:sldId id="316" r:id="rId6"/>
    <p:sldId id="323" r:id="rId7"/>
    <p:sldId id="324" r:id="rId8"/>
    <p:sldId id="325" r:id="rId9"/>
    <p:sldId id="322" r:id="rId10"/>
    <p:sldId id="327" r:id="rId11"/>
    <p:sldId id="32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624" userDrawn="1">
          <p15:clr>
            <a:srgbClr val="A4A3A4"/>
          </p15:clr>
        </p15:guide>
        <p15:guide id="5" pos="2880">
          <p15:clr>
            <a:srgbClr val="A4A3A4"/>
          </p15:clr>
        </p15:guide>
        <p15:guide id="6" pos="239">
          <p15:clr>
            <a:srgbClr val="A4A3A4"/>
          </p15:clr>
        </p15:guide>
        <p15:guide id="8" pos="576" userDrawn="1">
          <p15:clr>
            <a:srgbClr val="A4A3A4"/>
          </p15:clr>
        </p15:guide>
        <p15:guide id="10" orient="horz" pos="3984" userDrawn="1">
          <p15:clr>
            <a:srgbClr val="A4A3A4"/>
          </p15:clr>
        </p15:guide>
        <p15:guide id="11" orient="horz" pos="720" userDrawn="1">
          <p15:clr>
            <a:srgbClr val="A4A3A4"/>
          </p15:clr>
        </p15:guide>
        <p15:guide id="1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E8FF"/>
    <a:srgbClr val="BE4B4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TxStyle/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35" autoAdjust="0"/>
    <p:restoredTop sz="94660"/>
  </p:normalViewPr>
  <p:slideViewPr>
    <p:cSldViewPr>
      <p:cViewPr>
        <p:scale>
          <a:sx n="100" d="100"/>
          <a:sy n="100" d="100"/>
        </p:scale>
        <p:origin x="1056" y="-144"/>
      </p:cViewPr>
      <p:guideLst>
        <p:guide orient="horz" pos="624"/>
        <p:guide pos="2880"/>
        <p:guide pos="239"/>
        <p:guide pos="576"/>
        <p:guide orient="horz" pos="3984"/>
        <p:guide orient="horz" pos="720"/>
        <p:guide orient="horz"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7232A554-2599-49D3-BE2F-EEAA9F7BE61B}" type="datetime1">
              <a:rPr lang="ko-KR" altLang="en-US"/>
              <a:pPr lvl="0">
                <a:defRPr/>
              </a:pPr>
              <a:t>2024-10-29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60A23DD4-FB2C-4600-ACCC-EE64BF77C13A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60A23DD4-FB2C-4600-ACCC-EE64BF77C13A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ABC0C1-4257-4297-B4FF-4E99AC21F23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2124744" y="457200"/>
            <a:ext cx="2339752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4464496" y="457200"/>
            <a:ext cx="2339752" cy="0"/>
          </a:xfrm>
          <a:prstGeom prst="line">
            <a:avLst/>
          </a:prstGeom>
          <a:ln w="762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6804248" y="457200"/>
            <a:ext cx="2339752" cy="0"/>
          </a:xfrm>
          <a:prstGeom prst="line">
            <a:avLst/>
          </a:prstGeom>
          <a:ln w="762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0" y="457200"/>
            <a:ext cx="2339752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만화 영화, 아니메, 애니메이션, 망가이(가) 표시된 사진&#10;&#10;자동 생성된 설명">
            <a:extLst>
              <a:ext uri="{FF2B5EF4-FFF2-40B4-BE49-F238E27FC236}">
                <a16:creationId xmlns:a16="http://schemas.microsoft.com/office/drawing/2014/main" id="{B671E0B1-4D5B-52C0-9D52-BA509FA2004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3857"/>
            <a:ext cx="6096000" cy="343243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1E15B356-9E4C-49AD-ADFF-1823009D3352}"/>
              </a:ext>
            </a:extLst>
          </p:cNvPr>
          <p:cNvSpPr/>
          <p:nvPr/>
        </p:nvSpPr>
        <p:spPr>
          <a:xfrm>
            <a:off x="379413" y="1295400"/>
            <a:ext cx="8154987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5000" b="1" dirty="0" err="1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블루아카이브</a:t>
            </a:r>
            <a:r>
              <a:rPr lang="ko-KR" altLang="en-US" sz="5000" b="1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게임 분석</a:t>
            </a:r>
            <a:endParaRPr lang="en-US" altLang="ko-KR" sz="5000" b="1" dirty="0">
              <a:solidFill>
                <a:srgbClr val="00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콘텐츠 분석 및 개선</a:t>
            </a:r>
            <a:endParaRPr lang="en-US" altLang="ko-KR" sz="2400" dirty="0">
              <a:solidFill>
                <a:srgbClr val="00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91000" y="540965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ko-KR" altLang="en-US" b="1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강영훈</a:t>
            </a:r>
            <a:br>
              <a:rPr lang="en-US" altLang="ko-KR" b="1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b="1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totohoon4@naver.com</a:t>
            </a:r>
          </a:p>
          <a:p>
            <a:pPr algn="r"/>
            <a:r>
              <a:rPr lang="en-US" altLang="ko-KR" b="1" dirty="0">
                <a:solidFill>
                  <a:srgbClr val="00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010 4462 2064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A7331-4FBF-00B9-F153-9FA9BA62E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C971552-320F-B57D-B441-607FB4665E44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10</a:t>
            </a:fld>
            <a:r>
              <a:rPr lang="en-US" altLang="ko-KR" dirty="0"/>
              <a:t>/10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DC2E37E-E200-F6A2-4817-5741C2FEBD00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6" name="그림 15" descr="텍스트, 스크린샷, 만화 영화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9E2B27DA-4F66-AFC7-008E-7983E0FEA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13" y="1143000"/>
            <a:ext cx="3867009" cy="5181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AC90949-BFA2-498A-6B17-2B73C6CCECA7}"/>
              </a:ext>
            </a:extLst>
          </p:cNvPr>
          <p:cNvSpPr txBox="1"/>
          <p:nvPr/>
        </p:nvSpPr>
        <p:spPr>
          <a:xfrm>
            <a:off x="4246422" y="1143000"/>
            <a:ext cx="4362591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10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월 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24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일 추가된 선물 시인성 개선 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UI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 상호작용 확인 추가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호감도 상호작용 시 </a:t>
            </a:r>
            <a:r>
              <a:rPr lang="ko-KR" altLang="en-US" sz="1600" b="1" dirty="0" err="1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포트레이트가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스케줄처럼 음영이 생기게 변경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10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월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24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일 추가된 선물 탭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UI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 기존 기능을 추가해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새로운 버튼을 만드는 것보다 적은 리소스로 구현 가능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불편함을 개선해야 하지만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b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많은 리소스를 들일 정도가 아닐 경우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기존 요소를 적극 재활용하는 쪽으로 판단하였음</a:t>
            </a:r>
            <a:endParaRPr lang="en-US" altLang="ko-KR" sz="1600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186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BE0C6-1194-71B8-EAAD-E857B14D4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AC5EF3A-B19F-F31D-E469-EDBA8252DCD3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11</a:t>
            </a:fld>
            <a:r>
              <a:rPr lang="en-US" altLang="ko-KR" dirty="0"/>
              <a:t>/10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8EDACF6-D84F-294D-347A-72DB436FE145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b="1" kern="1200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D69B359-A8B0-D41D-9F71-00BC08E2CC73}"/>
              </a:ext>
            </a:extLst>
          </p:cNvPr>
          <p:cNvGrpSpPr/>
          <p:nvPr/>
        </p:nvGrpSpPr>
        <p:grpSpPr>
          <a:xfrm>
            <a:off x="379413" y="3814544"/>
            <a:ext cx="3720504" cy="2689324"/>
            <a:chOff x="379413" y="3927515"/>
            <a:chExt cx="3720504" cy="2689323"/>
          </a:xfrm>
        </p:grpSpPr>
        <p:pic>
          <p:nvPicPr>
            <p:cNvPr id="7" name="그림 6" descr="텍스트, 스크린샷, 폰트, 번호이(가) 표시된 사진&#10;&#10;자동 생성된 설명">
              <a:extLst>
                <a:ext uri="{FF2B5EF4-FFF2-40B4-BE49-F238E27FC236}">
                  <a16:creationId xmlns:a16="http://schemas.microsoft.com/office/drawing/2014/main" id="{753C0B04-DCC5-2651-9001-C3109B5C79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413" y="3927515"/>
              <a:ext cx="3720504" cy="239708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D0356E6-5B51-1CF9-A8DA-8B358AE00E45}"/>
                </a:ext>
              </a:extLst>
            </p:cNvPr>
            <p:cNvSpPr txBox="1"/>
            <p:nvPr/>
          </p:nvSpPr>
          <p:spPr>
            <a:xfrm>
              <a:off x="379413" y="6329080"/>
              <a:ext cx="3720504" cy="287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타 게임의 최대 시간 표시를 합성해 만든 예시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DC8D6A1-8344-E735-4D6D-AC3C6A81A310}"/>
              </a:ext>
            </a:extLst>
          </p:cNvPr>
          <p:cNvSpPr txBox="1"/>
          <p:nvPr/>
        </p:nvSpPr>
        <p:spPr>
          <a:xfrm>
            <a:off x="4192587" y="1143000"/>
            <a:ext cx="4416426" cy="5181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다른 콘텐츠에서 사용된 상호작용 모션을 재사용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편성 탭의 들기 모션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이나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‘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빛으로 나아가는 그녀들의 소야곡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이벤트의</a:t>
            </a:r>
            <a:b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직접 캐릭터를 움직이는 방식 재활용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이전 사용된 모션이나 방식을 재활용해 비교적 적은 개발 리소스 사용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수익에 최대 수익 도달 시간을 추가해 가시성 개선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유저가 카페 수익을 활용할 때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언제쯤 수령하면 좋을지 직관적으로 인식 가능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캐릭터에 애정은 물론 </a:t>
            </a: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다른 메인 콘텐츠와 밀접하게 연관되어 있으니 편의성 개선이 필요</a:t>
            </a:r>
            <a:endParaRPr lang="ko-KR" altLang="en-US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BC5AA05-E319-7912-7BA4-A21D575D8A62}"/>
              </a:ext>
            </a:extLst>
          </p:cNvPr>
          <p:cNvGrpSpPr/>
          <p:nvPr/>
        </p:nvGrpSpPr>
        <p:grpSpPr>
          <a:xfrm>
            <a:off x="379413" y="1156901"/>
            <a:ext cx="3720504" cy="2576899"/>
            <a:chOff x="379413" y="4029180"/>
            <a:chExt cx="3720504" cy="2576899"/>
          </a:xfrm>
        </p:grpSpPr>
        <p:pic>
          <p:nvPicPr>
            <p:cNvPr id="6" name="그림 5" descr="아니메, 만화 영화, 망가, 애니메이션이(가) 표시된 사진&#10;&#10;자동 생성된 설명">
              <a:extLst>
                <a:ext uri="{FF2B5EF4-FFF2-40B4-BE49-F238E27FC236}">
                  <a16:creationId xmlns:a16="http://schemas.microsoft.com/office/drawing/2014/main" id="{D62C94E3-B92B-A3CB-7943-02C6293D5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413" y="4029180"/>
              <a:ext cx="3720504" cy="2286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75EE9FF-BDA0-B50A-2002-C1B737D06CBE}"/>
                </a:ext>
              </a:extLst>
            </p:cNvPr>
            <p:cNvSpPr txBox="1"/>
            <p:nvPr/>
          </p:nvSpPr>
          <p:spPr>
            <a:xfrm>
              <a:off x="379413" y="6329080"/>
              <a:ext cx="1906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기본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스탠딩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모션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8CF7A83-A87F-D042-6690-F401821DDBB0}"/>
                </a:ext>
              </a:extLst>
            </p:cNvPr>
            <p:cNvSpPr txBox="1"/>
            <p:nvPr/>
          </p:nvSpPr>
          <p:spPr>
            <a:xfrm>
              <a:off x="2286000" y="6324600"/>
              <a:ext cx="181391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들기 상호작용 시 모션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225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AD30AE-A217-02DD-EFAC-27C23A6D1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5057B7C-24CC-4EEE-1F36-9B0392EB527A}"/>
              </a:ext>
            </a:extLst>
          </p:cNvPr>
          <p:cNvSpPr/>
          <p:nvPr/>
        </p:nvSpPr>
        <p:spPr>
          <a:xfrm>
            <a:off x="383767" y="533400"/>
            <a:ext cx="82296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목차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682EBD-04F7-DE8F-C2AC-8219B0064E1A}"/>
              </a:ext>
            </a:extLst>
          </p:cNvPr>
          <p:cNvSpPr txBox="1"/>
          <p:nvPr/>
        </p:nvSpPr>
        <p:spPr>
          <a:xfrm>
            <a:off x="383767" y="1143000"/>
            <a:ext cx="8229600" cy="5203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altLang="ko-KR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1. ‘</a:t>
            </a:r>
            <a:r>
              <a:rPr lang="ko-KR" altLang="en-US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</a:t>
            </a:r>
            <a:r>
              <a:rPr lang="en-US" altLang="ko-KR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 </a:t>
            </a:r>
            <a:r>
              <a:rPr lang="ko-KR" altLang="en-US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콘텐츠 선정 이유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(3p)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altLang="ko-KR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필요성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(4p)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altLang="ko-KR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3. </a:t>
            </a:r>
            <a:r>
              <a:rPr lang="ko-KR" altLang="en-US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약점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(5p)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altLang="ko-KR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2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(6~10p)</a:t>
            </a: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등장 캐릭터 간 상호작용 대사 추가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호감도 시간을 오전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오후 변경해 편의성 개선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호감도 상호작용 </a:t>
            </a:r>
            <a:r>
              <a:rPr lang="ko-KR" altLang="en-US" sz="20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미선택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버튼을 통해 가시성 개선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선물 시인성 개선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UI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 상호작용 확인 추가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다른 콘텐츠의 상호작용 모션 재사용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최대 수익 도달 시간 추가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슬라이드 번호 개체 틀 2">
            <a:extLst>
              <a:ext uri="{FF2B5EF4-FFF2-40B4-BE49-F238E27FC236}">
                <a16:creationId xmlns:a16="http://schemas.microsoft.com/office/drawing/2014/main" id="{BA8BEFF0-029D-B297-EC39-59BB97728E96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2</a:t>
            </a:fld>
            <a:r>
              <a:rPr lang="en-US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7845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3CC225-0FCC-6185-125F-938CAD19E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E9460FE-99E0-EFB8-A169-9D6EBFA0C6FA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3</a:t>
            </a:fld>
            <a:r>
              <a:rPr lang="en-US" altLang="ko-KR" dirty="0"/>
              <a:t>/10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879FF03-BD42-6F4C-BBC5-367E01B8705A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1. ‘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</a:t>
            </a: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콘텐츠 선정 이유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8263F9-D4FB-5887-9421-65A98024CF3C}"/>
              </a:ext>
            </a:extLst>
          </p:cNvPr>
          <p:cNvSpPr txBox="1"/>
          <p:nvPr/>
        </p:nvSpPr>
        <p:spPr>
          <a:xfrm>
            <a:off x="3085147" y="1143000"/>
            <a:ext cx="5679441" cy="5327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 능력치와 재화 획득에 연관</a:t>
            </a:r>
            <a:endParaRPr lang="en-US" altLang="ko-KR" sz="22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상호작용을 통해 캐릭터 인연 랭크 상승할 시 능력치도 같이 상승해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스펙업과도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연관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수익을 통해 게임 진행에 필요한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AP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와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크레딧을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정기적으로 수급 가능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패키지를 통한 </a:t>
            </a:r>
            <a:r>
              <a:rPr lang="en-US" altLang="ko-KR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BM </a:t>
            </a:r>
            <a:r>
              <a:rPr lang="ko-KR" altLang="en-US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요소도 존재하지만</a:t>
            </a:r>
            <a:r>
              <a:rPr lang="en-US" altLang="ko-KR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중요도에 비해 만족스러운 상호작용이 없음</a:t>
            </a:r>
            <a:endParaRPr lang="en-US" altLang="ko-KR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필요성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게임 진행에 필요한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AP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와 크레딧 정기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수급처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 상호작용과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BM 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요소와 연관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약점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제한적인 캐릭터와의 상호작용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편의성이 부족한 카페 수익 시스템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2C6348B9-0028-5829-A246-260D248AC4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738507"/>
              </p:ext>
            </p:extLst>
          </p:nvPr>
        </p:nvGraphicFramePr>
        <p:xfrm>
          <a:off x="379412" y="1141258"/>
          <a:ext cx="2627947" cy="5329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7894">
                  <a:extLst>
                    <a:ext uri="{9D8B030D-6E8A-4147-A177-3AD203B41FA5}">
                      <a16:colId xmlns:a16="http://schemas.microsoft.com/office/drawing/2014/main" val="3843630967"/>
                    </a:ext>
                  </a:extLst>
                </a:gridCol>
                <a:gridCol w="1560053">
                  <a:extLst>
                    <a:ext uri="{9D8B030D-6E8A-4147-A177-3AD203B41FA5}">
                      <a16:colId xmlns:a16="http://schemas.microsoft.com/office/drawing/2014/main" val="3123136621"/>
                    </a:ext>
                  </a:extLst>
                </a:gridCol>
              </a:tblGrid>
              <a:tr h="2052243">
                <a:tc gridSpan="2">
                  <a:txBody>
                    <a:bodyPr/>
                    <a:lstStyle/>
                    <a:p>
                      <a:pPr algn="ctr" fontAlgn="ctr"/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5272449"/>
                  </a:ext>
                </a:extLst>
              </a:tr>
              <a:tr h="72012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게임명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블루아카이브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2629780"/>
                  </a:ext>
                </a:extLst>
              </a:tr>
              <a:tr h="66614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출시</a:t>
                      </a: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</a:t>
                      </a:r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시기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21.2.4 (</a:t>
                      </a:r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일본</a:t>
                      </a: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b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</a:b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21.11.9 (</a:t>
                      </a:r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한국</a:t>
                      </a: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b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</a:b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     23.8.3 (</a:t>
                      </a:r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중국</a:t>
                      </a:r>
                      <a:r>
                        <a:rPr lang="en-US" altLang="ko-KR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)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0973205"/>
                  </a:ext>
                </a:extLst>
              </a:tr>
              <a:tr h="63018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 dirty="0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개발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넥슨게임즈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0009156"/>
                  </a:ext>
                </a:extLst>
              </a:tr>
              <a:tr h="63018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장르</a:t>
                      </a:r>
                      <a:endParaRPr lang="ko-KR" altLang="en-US" sz="1400" b="0" i="0" u="none" strike="noStrike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수집형 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RPG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0771140"/>
                  </a:ext>
                </a:extLst>
              </a:tr>
              <a:tr h="63018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플랫폼</a:t>
                      </a:r>
                      <a:endParaRPr lang="ko-KR" altLang="en-US" sz="1400" b="0" i="0" u="none" strike="noStrike">
                        <a:solidFill>
                          <a:srgbClr val="000000"/>
                        </a:solidFill>
                        <a:effectLst/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a:t>iOS / Android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6452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0577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BCFEB-8046-8D05-A2B2-394432142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705AD5A-7D3A-26EF-29F6-25DC16D626D8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4</a:t>
            </a:fld>
            <a:r>
              <a:rPr lang="en-US" altLang="ko-KR" dirty="0"/>
              <a:t>/10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99A0B74-8956-91AE-E5F8-543717F44E3B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필요성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20AD50-3307-C3F3-AC40-AE3D2D194893}"/>
              </a:ext>
            </a:extLst>
          </p:cNvPr>
          <p:cNvSpPr txBox="1"/>
          <p:nvPr/>
        </p:nvSpPr>
        <p:spPr>
          <a:xfrm>
            <a:off x="379413" y="1143000"/>
            <a:ext cx="8307387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게임 진행에 필요한 재화의 정기적인 </a:t>
            </a:r>
            <a:r>
              <a:rPr lang="ko-KR" altLang="en-US" sz="22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수급처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및 능력치 상승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지역 임무 클리어 및 가구 배치해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‘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쾌적도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’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를 높일수록 많은 양 수급 가능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인연 랭크와 함께 상승하는 능력치가 고점 공략에 유의미하게 작용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내 캐릭터와 상호작용 및 패키지 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BM 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요소와 연관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캐릭터가 중요한 </a:t>
            </a:r>
            <a:r>
              <a:rPr lang="ko-KR" altLang="en-US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서브컬처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게임에서 캐릭터와 직접 상호작용 하는 콘텐츠 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콘텐츠와 연관된 가구나 인연 랭크 관련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BM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패키지 판매 중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다만 상호작용 자체가 적고 시간제한도 있어 캐릭터보단 하우징에 치중된 편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6820251-857B-C238-A86C-7D32875432D8}"/>
              </a:ext>
            </a:extLst>
          </p:cNvPr>
          <p:cNvGrpSpPr/>
          <p:nvPr/>
        </p:nvGrpSpPr>
        <p:grpSpPr>
          <a:xfrm>
            <a:off x="379413" y="3883166"/>
            <a:ext cx="8191281" cy="2597768"/>
            <a:chOff x="379413" y="3883166"/>
            <a:chExt cx="8191281" cy="2597768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7167746C-4BCE-2333-DFDB-BA657522BA61}"/>
                </a:ext>
              </a:extLst>
            </p:cNvPr>
            <p:cNvGrpSpPr/>
            <p:nvPr/>
          </p:nvGrpSpPr>
          <p:grpSpPr>
            <a:xfrm>
              <a:off x="379413" y="3883166"/>
              <a:ext cx="4421187" cy="2597768"/>
              <a:chOff x="379413" y="3883166"/>
              <a:chExt cx="4421187" cy="2597768"/>
            </a:xfrm>
          </p:grpSpPr>
          <p:pic>
            <p:nvPicPr>
              <p:cNvPr id="6" name="그림 5" descr="텍스트, 스크린샷, 소프트웨어, 컴퓨터 아이콘이(가) 표시된 사진&#10;&#10;자동 생성된 설명">
                <a:extLst>
                  <a:ext uri="{FF2B5EF4-FFF2-40B4-BE49-F238E27FC236}">
                    <a16:creationId xmlns:a16="http://schemas.microsoft.com/office/drawing/2014/main" id="{9A47A67F-5014-5A3C-6AB4-665F6935FF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9413" y="3883166"/>
                <a:ext cx="4421187" cy="231343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C176067-93C6-53E1-C242-E872C8513106}"/>
                  </a:ext>
                </a:extLst>
              </p:cNvPr>
              <p:cNvSpPr txBox="1"/>
              <p:nvPr/>
            </p:nvSpPr>
            <p:spPr>
              <a:xfrm>
                <a:off x="379413" y="6203935"/>
                <a:ext cx="442118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확정 크리티컬이라 인연 랭크 능력치가 중요한 캐릭터</a:t>
                </a:r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DA59C996-77E0-B0BB-6C06-F73427E1E081}"/>
                </a:ext>
              </a:extLst>
            </p:cNvPr>
            <p:cNvGrpSpPr/>
            <p:nvPr/>
          </p:nvGrpSpPr>
          <p:grpSpPr>
            <a:xfrm>
              <a:off x="4876799" y="3883166"/>
              <a:ext cx="3693895" cy="2579933"/>
              <a:chOff x="4876799" y="3883166"/>
              <a:chExt cx="3693895" cy="2579933"/>
            </a:xfrm>
          </p:grpSpPr>
          <p:pic>
            <p:nvPicPr>
              <p:cNvPr id="10" name="그림 9" descr="텍스트, 스크린샷, 만화 영화이(가) 표시된 사진&#10;&#10;자동 생성된 설명">
                <a:extLst>
                  <a:ext uri="{FF2B5EF4-FFF2-40B4-BE49-F238E27FC236}">
                    <a16:creationId xmlns:a16="http://schemas.microsoft.com/office/drawing/2014/main" id="{B8A52E7F-E1A1-B055-E622-F4E013ECDB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76799" y="3883166"/>
                <a:ext cx="3693895" cy="231343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E2F856E-53CE-588D-7332-2981A9D89C5E}"/>
                  </a:ext>
                </a:extLst>
              </p:cNvPr>
              <p:cNvSpPr txBox="1"/>
              <p:nvPr/>
            </p:nvSpPr>
            <p:spPr>
              <a:xfrm>
                <a:off x="4876799" y="6186100"/>
                <a:ext cx="369389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캐릭터 상호작용보다 하우징에 치중된 카페 패키지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2182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BCFEB-8046-8D05-A2B2-394432142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705AD5A-7D3A-26EF-29F6-25DC16D626D8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5</a:t>
            </a:fld>
            <a:r>
              <a:rPr lang="en-US" altLang="ko-KR" dirty="0"/>
              <a:t>/10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99A0B74-8956-91AE-E5F8-543717F44E3B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카페의 약점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20AD50-3307-C3F3-AC40-AE3D2D194893}"/>
              </a:ext>
            </a:extLst>
          </p:cNvPr>
          <p:cNvSpPr txBox="1"/>
          <p:nvPr/>
        </p:nvSpPr>
        <p:spPr>
          <a:xfrm>
            <a:off x="379413" y="1143000"/>
            <a:ext cx="8307387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적은 종류와 시간 시스템으로 제한적인 캐릭터 상호작용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캐릭터와 상호작용이 존재하지만 종류가 적고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인연 랭크와 엮여 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 제한 존재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사실상 몇 안 되는 캐릭터 상호작용 서브 콘텐츠이지만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기능이 부족해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게임 재화 수급의 손해를 줄이기 위한 서브 콘텐츠가 되어 귀찮은 숙제 느낌 강함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최대 수익 도달 시간 표기가 없는 등 편의성 부족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최대 수익 도달 시간이 없어 점검 시간 등이 겹치면 재화 수급에 손해 존재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필요 알람을 선택할 수 없어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미확인 사항 존재할 시 무조건 카페 아이콘에 닷 출력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가구 연동된 학생 대사 </a:t>
            </a:r>
            <a:r>
              <a:rPr lang="ko-KR" altLang="en-US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미출력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한 학생을 직접 확인하는 등 불편함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존재 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lvl="1">
              <a:spcBef>
                <a:spcPct val="20000"/>
              </a:spcBef>
              <a:defRPr/>
            </a:pP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A284EB2-68B9-3919-4373-3F4AF4485CEE}"/>
              </a:ext>
            </a:extLst>
          </p:cNvPr>
          <p:cNvGrpSpPr/>
          <p:nvPr/>
        </p:nvGrpSpPr>
        <p:grpSpPr>
          <a:xfrm>
            <a:off x="183960" y="4075639"/>
            <a:ext cx="8776080" cy="2438232"/>
            <a:chOff x="183960" y="3901273"/>
            <a:chExt cx="8776080" cy="2438232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EB085CC-72C3-68F7-BD94-19663A7B7BC2}"/>
                </a:ext>
              </a:extLst>
            </p:cNvPr>
            <p:cNvGrpSpPr/>
            <p:nvPr/>
          </p:nvGrpSpPr>
          <p:grpSpPr>
            <a:xfrm>
              <a:off x="183960" y="3901273"/>
              <a:ext cx="5290572" cy="2438232"/>
              <a:chOff x="183960" y="3901273"/>
              <a:chExt cx="5290572" cy="2438232"/>
            </a:xfrm>
          </p:grpSpPr>
          <p:pic>
            <p:nvPicPr>
              <p:cNvPr id="4" name="그림 3" descr="만화 영화, 애니메이션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B6786B98-9C29-C1B2-DDF6-FBBE66FE8B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3960" y="3901273"/>
                <a:ext cx="5290572" cy="216123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C7892DD-30F3-EE0A-B823-B22DC0769ACF}"/>
                  </a:ext>
                </a:extLst>
              </p:cNvPr>
              <p:cNvSpPr txBox="1"/>
              <p:nvPr/>
            </p:nvSpPr>
            <p:spPr>
              <a:xfrm>
                <a:off x="183960" y="6062506"/>
                <a:ext cx="529057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3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시간마다 가능하지만 간단한 동작이 전부인 상호작용</a:t>
                </a:r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66C59F94-5E07-F35C-D587-C93B0A07D569}"/>
                </a:ext>
              </a:extLst>
            </p:cNvPr>
            <p:cNvGrpSpPr/>
            <p:nvPr/>
          </p:nvGrpSpPr>
          <p:grpSpPr>
            <a:xfrm>
              <a:off x="5553910" y="3901273"/>
              <a:ext cx="3406130" cy="2438232"/>
              <a:chOff x="5553910" y="3901273"/>
              <a:chExt cx="3406130" cy="2438232"/>
            </a:xfrm>
          </p:grpSpPr>
          <p:pic>
            <p:nvPicPr>
              <p:cNvPr id="8" name="그림 7" descr="텍스트, 스크린샷, 번호, 폰트이(가) 표시된 사진&#10;&#10;자동 생성된 설명">
                <a:extLst>
                  <a:ext uri="{FF2B5EF4-FFF2-40B4-BE49-F238E27FC236}">
                    <a16:creationId xmlns:a16="http://schemas.microsoft.com/office/drawing/2014/main" id="{9722E571-CC25-7481-FCA1-93BB5EE059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53910" y="3901273"/>
                <a:ext cx="3406130" cy="216123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10ABBD76-16E5-E7FC-DDBE-803A2739868E}"/>
                  </a:ext>
                </a:extLst>
              </p:cNvPr>
              <p:cNvSpPr txBox="1"/>
              <p:nvPr/>
            </p:nvSpPr>
            <p:spPr>
              <a:xfrm>
                <a:off x="5553910" y="6062506"/>
                <a:ext cx="340613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최대 수익 도달 시간이 없어 직접 계산 필요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9677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DEBA1-1423-BA0E-3A3A-EB08C30CF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9A113FA-A97C-9159-DCBC-7B90A2270636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6</a:t>
            </a:fld>
            <a:r>
              <a:rPr lang="en-US" altLang="ko-KR" dirty="0"/>
              <a:t>/10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BAEA444-4F3D-0D35-1D2D-E4FE6633ECFB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F05141-125B-BAC9-495E-77A14DC6213F}"/>
              </a:ext>
            </a:extLst>
          </p:cNvPr>
          <p:cNvSpPr txBox="1"/>
          <p:nvPr/>
        </p:nvSpPr>
        <p:spPr>
          <a:xfrm>
            <a:off x="379413" y="1143000"/>
            <a:ext cx="8307387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카페에 등장한 캐릭터 간 상호작용 대사 추가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캐릭터마다 존재하는 카페 대사에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캐릭터들 간 공통점을 상호작용 대사로 추가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단순히 카페에 방치된 게 아닌 진짜로 캐릭터가 살아있다는 생동감을 조성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유저 사이에서 캐릭터 간 관계성이나 성격으로 인한 상황 자체가 재미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카페 대사 출력 시스템 활용해 말을 주고받듯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순서대로 출력하면 연출 가능하기에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적은 리소스로 큰 유저 만족도 상승 기대 가능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캐릭터가 가구와 상호작용 시 대사가 사라지는 점 개선 필요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8D72DFE-EB4F-3CF3-CBD5-65C0D420B868}"/>
              </a:ext>
            </a:extLst>
          </p:cNvPr>
          <p:cNvGrpSpPr/>
          <p:nvPr/>
        </p:nvGrpSpPr>
        <p:grpSpPr>
          <a:xfrm>
            <a:off x="379412" y="3711662"/>
            <a:ext cx="8154622" cy="2895600"/>
            <a:chOff x="379412" y="3429000"/>
            <a:chExt cx="8154622" cy="289560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13F432D1-6190-1AEB-035A-2573F275BA46}"/>
                </a:ext>
              </a:extLst>
            </p:cNvPr>
            <p:cNvGrpSpPr/>
            <p:nvPr/>
          </p:nvGrpSpPr>
          <p:grpSpPr>
            <a:xfrm>
              <a:off x="387033" y="3429000"/>
              <a:ext cx="8147001" cy="2610814"/>
              <a:chOff x="387033" y="3707833"/>
              <a:chExt cx="8147001" cy="2610814"/>
            </a:xfrm>
          </p:grpSpPr>
          <p:pic>
            <p:nvPicPr>
              <p:cNvPr id="8" name="그림 7" descr="만화 영화, 애니메이션, PC 게임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061B53AC-1752-A167-4A3C-139AFCCECE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7033" y="3707833"/>
                <a:ext cx="3590925" cy="261081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0" name="그림 9" descr="만화 영화, 애니메이션, 테이블, 스크린샷이(가) 표시된 사진&#10;&#10;자동 생성된 설명">
                <a:extLst>
                  <a:ext uri="{FF2B5EF4-FFF2-40B4-BE49-F238E27FC236}">
                    <a16:creationId xmlns:a16="http://schemas.microsoft.com/office/drawing/2014/main" id="{2A4A11F3-7518-E9A1-3920-9D650638AD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85578" y="3707833"/>
                <a:ext cx="4548456" cy="261081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B8526E0-1751-6C96-F109-6CACDC46876D}"/>
                </a:ext>
              </a:extLst>
            </p:cNvPr>
            <p:cNvSpPr txBox="1"/>
            <p:nvPr/>
          </p:nvSpPr>
          <p:spPr>
            <a:xfrm>
              <a:off x="379412" y="6047601"/>
              <a:ext cx="8154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코유키라는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캐릭터를 알고 있다면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주위의 다른 캐릭터와의 관계성 덕분에 재밌어지는 상황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163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A77DD-C906-642A-8218-FC7FBC507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4AF9515-3904-32D9-5D84-146F8BA51178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7</a:t>
            </a:fld>
            <a:r>
              <a:rPr lang="en-US" altLang="ko-KR" dirty="0"/>
              <a:t>/10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EB37DB0-F52E-D2F5-389A-211B76DE2329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FAC969-F74B-943E-10BB-A947811D5E67}"/>
              </a:ext>
            </a:extLst>
          </p:cNvPr>
          <p:cNvSpPr txBox="1"/>
          <p:nvPr/>
        </p:nvSpPr>
        <p:spPr>
          <a:xfrm>
            <a:off x="4957635" y="3360842"/>
            <a:ext cx="3424365" cy="1264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말풍선과 대사만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으로도</a:t>
            </a: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생동감이 훨씬 풍성해짐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129E4A18-078A-EB3D-E1E7-34B643E887CD}"/>
              </a:ext>
            </a:extLst>
          </p:cNvPr>
          <p:cNvSpPr/>
          <p:nvPr/>
        </p:nvSpPr>
        <p:spPr>
          <a:xfrm>
            <a:off x="4342241" y="3429000"/>
            <a:ext cx="459518" cy="1143000"/>
          </a:xfrm>
          <a:prstGeom prst="downArrow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58944E4-C227-0DCA-7B9C-6D41F89E4B4A}"/>
              </a:ext>
            </a:extLst>
          </p:cNvPr>
          <p:cNvGrpSpPr/>
          <p:nvPr/>
        </p:nvGrpSpPr>
        <p:grpSpPr>
          <a:xfrm>
            <a:off x="376365" y="1314626"/>
            <a:ext cx="8005635" cy="2323215"/>
            <a:chOff x="376365" y="1314626"/>
            <a:chExt cx="8005635" cy="2323215"/>
          </a:xfrm>
        </p:grpSpPr>
        <p:pic>
          <p:nvPicPr>
            <p:cNvPr id="4" name="그림 3" descr="아니메, 만화 영화, 소설, 망가이(가) 표시된 사진&#10;&#10;자동 생성된 설명">
              <a:extLst>
                <a:ext uri="{FF2B5EF4-FFF2-40B4-BE49-F238E27FC236}">
                  <a16:creationId xmlns:a16="http://schemas.microsoft.com/office/drawing/2014/main" id="{1078D11C-52B2-885A-9809-3608C9EE1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6365" y="1314626"/>
              <a:ext cx="8005635" cy="204621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C5BA787-B98F-3FFC-8374-C7C54E4293AD}"/>
                </a:ext>
              </a:extLst>
            </p:cNvPr>
            <p:cNvSpPr txBox="1"/>
            <p:nvPr/>
          </p:nvSpPr>
          <p:spPr>
            <a:xfrm>
              <a:off x="376365" y="3360842"/>
              <a:ext cx="381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타 게임의 캐릭터 관계성을 이용한 상호작용 대사 예시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8D187D6-2984-CBB7-246B-963F4E0FBB97}"/>
              </a:ext>
            </a:extLst>
          </p:cNvPr>
          <p:cNvGrpSpPr/>
          <p:nvPr/>
        </p:nvGrpSpPr>
        <p:grpSpPr>
          <a:xfrm>
            <a:off x="190500" y="4625798"/>
            <a:ext cx="8763000" cy="1806925"/>
            <a:chOff x="190500" y="4625798"/>
            <a:chExt cx="8763000" cy="1806925"/>
          </a:xfrm>
        </p:grpSpPr>
        <p:pic>
          <p:nvPicPr>
            <p:cNvPr id="11" name="그림 10" descr="스크린샷, 만화 영화이(가) 표시된 사진&#10;&#10;자동 생성된 설명">
              <a:extLst>
                <a:ext uri="{FF2B5EF4-FFF2-40B4-BE49-F238E27FC236}">
                  <a16:creationId xmlns:a16="http://schemas.microsoft.com/office/drawing/2014/main" id="{3E1817C9-522A-37D6-07BD-AB823638E4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500" y="4625798"/>
              <a:ext cx="8763000" cy="152992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595C68-3BAA-EED0-B314-9D8DB45046F3}"/>
                </a:ext>
              </a:extLst>
            </p:cNvPr>
            <p:cNvSpPr txBox="1"/>
            <p:nvPr/>
          </p:nvSpPr>
          <p:spPr>
            <a:xfrm>
              <a:off x="190500" y="6155724"/>
              <a:ext cx="8763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기존 카페 대사 출력 시스템처럼 각자 대사를 출력하지만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상황을 대화하는 것처럼 연출한 예시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07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139D0-3D3C-88DA-5862-5122FA170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8A11EE7-8400-C1E0-6BB6-3C46C3E27352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8</a:t>
            </a:fld>
            <a:r>
              <a:rPr lang="en-US" altLang="ko-KR" dirty="0"/>
              <a:t>/10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65539D6-E22C-7B60-9113-553C4D063AD2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0E31EA-CCAB-4498-73B6-97226C5C2685}"/>
              </a:ext>
            </a:extLst>
          </p:cNvPr>
          <p:cNvSpPr txBox="1"/>
          <p:nvPr/>
        </p:nvSpPr>
        <p:spPr>
          <a:xfrm>
            <a:off x="4066881" y="1143000"/>
            <a:ext cx="4619919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 기준 호감도 상호작용을</a:t>
            </a:r>
            <a:b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오전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오후 기준으로 편의성 개선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시간마다 가능하던 메커니즘을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오전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오후 한 번씩 누르도록 변경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모든 호감도 포인트 획득하려면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b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새벽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시부터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시간마다 접속이 강제되어 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DAU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는 높일 수 있지만 유저 피로도 높음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회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15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포인트 기준 최대 획득 가능한 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60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포인트보다 적지만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45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포인트보다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많은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오전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/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오후 각각 약 </a:t>
            </a:r>
            <a: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50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포인트 설정해 시간마다 눌러야 하는 유저 피로도 개선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실제 유저도 </a:t>
            </a:r>
            <a:r>
              <a:rPr lang="en-US" altLang="ko-KR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</a:t>
            </a: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시간인지 </a:t>
            </a:r>
            <a:r>
              <a:rPr lang="en-US" altLang="ko-KR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</a:t>
            </a:r>
            <a:r>
              <a:rPr lang="ko-KR" altLang="en-US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시간인지 헷갈리고</a:t>
            </a:r>
            <a:r>
              <a:rPr lang="en-US" altLang="ko-KR" sz="22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r>
              <a:rPr lang="en-US" altLang="ko-KR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시간을 맞추지 못해 적당히 넘겨버리는 경우도 존재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AB5E654-3EE1-25F2-31E4-2DE3E904CB0B}"/>
              </a:ext>
            </a:extLst>
          </p:cNvPr>
          <p:cNvGrpSpPr/>
          <p:nvPr/>
        </p:nvGrpSpPr>
        <p:grpSpPr>
          <a:xfrm>
            <a:off x="388840" y="1141335"/>
            <a:ext cx="3678041" cy="5457724"/>
            <a:chOff x="388840" y="1141335"/>
            <a:chExt cx="3678041" cy="5457724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B981077-9A52-C948-4B81-0847ADB9B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8840" y="1141335"/>
              <a:ext cx="3678041" cy="517759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6022C6D-AED4-225E-08A2-C7495FD92CF5}"/>
                </a:ext>
              </a:extLst>
            </p:cNvPr>
            <p:cNvSpPr txBox="1"/>
            <p:nvPr/>
          </p:nvSpPr>
          <p:spPr>
            <a:xfrm>
              <a:off x="388840" y="6322060"/>
              <a:ext cx="36780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불편한 호감도 시간 시스템으로 인한 정보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/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질문 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7530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7233D-1581-0293-B040-DD92CAB6C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FDD05DD-3A30-2863-8B40-33802E9144AB}"/>
              </a:ext>
            </a:extLst>
          </p:cNvPr>
          <p:cNvSpPr txBox="1">
            <a:spLocks/>
          </p:cNvSpPr>
          <p:nvPr/>
        </p:nvSpPr>
        <p:spPr>
          <a:xfrm>
            <a:off x="6553200" y="647034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9</a:t>
            </a:fld>
            <a:r>
              <a:rPr lang="en-US" altLang="ko-KR" dirty="0"/>
              <a:t>/10</a:t>
            </a:r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45A05F3-250D-9AB4-080F-CF0878E5D5F4}"/>
              </a:ext>
            </a:extLst>
          </p:cNvPr>
          <p:cNvSpPr/>
          <p:nvPr/>
        </p:nvSpPr>
        <p:spPr>
          <a:xfrm>
            <a:off x="379413" y="531813"/>
            <a:ext cx="8229600" cy="4587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spcAft>
                <a:spcPts val="600"/>
              </a:spcAft>
              <a:defRPr/>
            </a:pPr>
            <a:r>
              <a:rPr lang="en-US" altLang="ko-KR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3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개선 사항</a:t>
            </a:r>
            <a:endParaRPr lang="en-US" altLang="ko-KR" sz="3000" kern="12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81693D-B795-3FBF-7AF6-73F4343B5096}"/>
              </a:ext>
            </a:extLst>
          </p:cNvPr>
          <p:cNvSpPr txBox="1"/>
          <p:nvPr/>
        </p:nvSpPr>
        <p:spPr>
          <a:xfrm>
            <a:off x="379413" y="1143000"/>
            <a:ext cx="8307387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</a:t>
            </a:r>
            <a:r>
              <a:rPr lang="ko-KR" altLang="en-US" sz="22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미선택</a:t>
            </a:r>
            <a:r>
              <a:rPr lang="ko-KR" altLang="en-US" sz="22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버튼을 통해 호감도 가시성 개선</a:t>
            </a:r>
            <a:endParaRPr lang="en-US" altLang="ko-KR" sz="22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</a:t>
            </a:r>
            <a:r>
              <a:rPr lang="ko-KR" altLang="en-US" sz="16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미선택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버튼 선택 시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</a:t>
            </a:r>
            <a:r>
              <a:rPr lang="ko-KR" altLang="en-US" sz="1600" b="1" dirty="0" err="1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미선택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학생 및 다음 상호작용까지</a:t>
            </a:r>
            <a:b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남은 시간이 출력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되어 대략 언제쯤 다시 접속해야 할지 판단 가능</a:t>
            </a:r>
            <a:endParaRPr lang="en-US" altLang="ko-KR" sz="16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기존 상호작용 미선택이 확인할 수 있는 표시가 존재하나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직관적이지 않아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b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상호작용 </a:t>
            </a:r>
            <a:r>
              <a:rPr lang="ko-KR" altLang="en-US" sz="1600" b="1" dirty="0" err="1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미선택</a:t>
            </a: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캐릭터가 존재할 시 모든 캐릭터를 일일이 누를 필요성 존재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기존보다 가시성이 좋은 방식을 사용해 기존 유저에겐 사소하지만</a:t>
            </a:r>
            <a:r>
              <a:rPr lang="en-US" altLang="ko-KR" sz="16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</a:t>
            </a:r>
            <a:br>
              <a:rPr lang="en-US" altLang="ko-KR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1600" b="1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유입된 유저에겐 어쩔 수 없이 익숙해져야 했던 불편한 부분을 개선</a:t>
            </a:r>
            <a:endParaRPr lang="en-US" altLang="ko-KR" sz="1600" b="1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53283F1-FA8A-1CF4-B1ED-082B324685DD}"/>
              </a:ext>
            </a:extLst>
          </p:cNvPr>
          <p:cNvGrpSpPr/>
          <p:nvPr/>
        </p:nvGrpSpPr>
        <p:grpSpPr>
          <a:xfrm>
            <a:off x="300662" y="3429000"/>
            <a:ext cx="8387101" cy="3171366"/>
            <a:chOff x="300341" y="3428998"/>
            <a:chExt cx="8387101" cy="3171366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EA7592E1-A37E-AFC5-132A-03997B3CDCE8}"/>
                </a:ext>
              </a:extLst>
            </p:cNvPr>
            <p:cNvGrpSpPr/>
            <p:nvPr/>
          </p:nvGrpSpPr>
          <p:grpSpPr>
            <a:xfrm>
              <a:off x="300983" y="3428998"/>
              <a:ext cx="8386459" cy="2895602"/>
              <a:chOff x="262041" y="3428998"/>
              <a:chExt cx="8386459" cy="2895602"/>
            </a:xfrm>
          </p:grpSpPr>
          <p:pic>
            <p:nvPicPr>
              <p:cNvPr id="20" name="그림 19" descr="텍스트, 스크린샷, 소프트웨어, 멀티미디어 소프트웨어이(가) 표시된 사진&#10;&#10;자동 생성된 설명">
                <a:extLst>
                  <a:ext uri="{FF2B5EF4-FFF2-40B4-BE49-F238E27FC236}">
                    <a16:creationId xmlns:a16="http://schemas.microsoft.com/office/drawing/2014/main" id="{57009EB4-6947-A83D-2520-D1E264BAD7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82741" y="3428999"/>
                <a:ext cx="6265759" cy="289560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6" name="그림 5" descr="스크린샷, 만화 영화, 애니메이션이(가) 표시된 사진&#10;&#10;자동 생성된 설명">
                <a:extLst>
                  <a:ext uri="{FF2B5EF4-FFF2-40B4-BE49-F238E27FC236}">
                    <a16:creationId xmlns:a16="http://schemas.microsoft.com/office/drawing/2014/main" id="{8C830F78-A775-2E02-636E-2798E0D56F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2041" y="3428998"/>
                <a:ext cx="2082401" cy="2895601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F46A0BC-B04C-C5B9-48DC-DF7D2EE0E9CF}"/>
                </a:ext>
              </a:extLst>
            </p:cNvPr>
            <p:cNvSpPr txBox="1"/>
            <p:nvPr/>
          </p:nvSpPr>
          <p:spPr>
            <a:xfrm>
              <a:off x="300341" y="6323365"/>
              <a:ext cx="20824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표시가 직관적이지 않음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9E09BC2-34F5-1D40-53AE-869C3EAF7133}"/>
                </a:ext>
              </a:extLst>
            </p:cNvPr>
            <p:cNvSpPr txBox="1"/>
            <p:nvPr/>
          </p:nvSpPr>
          <p:spPr>
            <a:xfrm>
              <a:off x="2421040" y="6323364"/>
              <a:ext cx="62657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상호작용 </a:t>
              </a:r>
              <a:r>
                <a:rPr lang="ko-KR" altLang="en-US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미선택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버튼 선택 시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화면이 출력되며 캐릭터 상호작용 여부 확인 가능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1479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7854</TotalTime>
  <Words>865</Words>
  <Application>Microsoft Office PowerPoint</Application>
  <PresentationFormat>화면 슬라이드 쇼(4:3)</PresentationFormat>
  <Paragraphs>109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맑은 고딕</vt:lpstr>
      <vt:lpstr>함초롬돋움</vt:lpstr>
      <vt:lpstr>Arial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카르캉</dc:creator>
  <cp:lastModifiedBy>강영훈</cp:lastModifiedBy>
  <cp:revision>810</cp:revision>
  <dcterms:created xsi:type="dcterms:W3CDTF">2006-08-16T00:00:00Z</dcterms:created>
  <dcterms:modified xsi:type="dcterms:W3CDTF">2024-10-29T05:20:55Z</dcterms:modified>
  <cp:version/>
</cp:coreProperties>
</file>

<file path=docProps/thumbnail.jpeg>
</file>